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6" r:id="rId1"/>
  </p:sldMasterIdLst>
  <p:sldIdLst>
    <p:sldId id="257" r:id="rId2"/>
    <p:sldId id="258" r:id="rId3"/>
    <p:sldId id="283" r:id="rId4"/>
    <p:sldId id="285" r:id="rId5"/>
    <p:sldId id="286" r:id="rId6"/>
    <p:sldId id="287" r:id="rId7"/>
    <p:sldId id="288" r:id="rId8"/>
    <p:sldId id="289" r:id="rId9"/>
    <p:sldId id="290" r:id="rId10"/>
    <p:sldId id="291" r:id="rId11"/>
    <p:sldId id="292" r:id="rId1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t>09-Nov-22</a:t>
            </a:fld>
            <a:endParaRPr lang="en-US"/>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D8BD707-D9CF-40AE-B4C6-C98DA3205C09}" type="datetimeFigureOut">
              <a:rPr lang="en-US" smtClean="0"/>
              <a:t>09-Nov-22</a:t>
            </a:fld>
            <a:endParaRPr lang="en-US"/>
          </a:p>
        </p:txBody>
      </p:sp>
      <p:sp>
        <p:nvSpPr>
          <p:cNvPr id="5" name="عنصر نائب للتذييل 4"/>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6" name="عنصر نائب لرقم الشريحة 5"/>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D8BD707-D9CF-40AE-B4C6-C98DA3205C09}" type="datetimeFigureOut">
              <a:rPr lang="en-US" smtClean="0"/>
              <a:t>09-Nov-22</a:t>
            </a:fld>
            <a:endParaRPr lang="en-US"/>
          </a:p>
        </p:txBody>
      </p:sp>
      <p:sp>
        <p:nvSpPr>
          <p:cNvPr id="5" name="عنصر نائب للتذييل 4"/>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6" name="عنصر نائب لرقم الشريحة 5"/>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400" b="0" i="0">
                <a:solidFill>
                  <a:srgbClr val="464652"/>
                </a:solidFill>
                <a:latin typeface="Times New Roman"/>
                <a:cs typeface="Times New Roman"/>
              </a:defRPr>
            </a:lvl1pPr>
          </a:lstStyle>
          <a:p>
            <a:pPr marL="12700">
              <a:lnSpc>
                <a:spcPts val="1630"/>
              </a:lnSpc>
            </a:pPr>
            <a:r>
              <a:rPr spc="-5" dirty="0"/>
              <a:t>Copyright </a:t>
            </a:r>
            <a:r>
              <a:rPr dirty="0"/>
              <a:t>2015 John </a:t>
            </a:r>
            <a:r>
              <a:rPr spc="-15" dirty="0"/>
              <a:t>Wiley </a:t>
            </a:r>
            <a:r>
              <a:rPr dirty="0"/>
              <a:t>&amp; Sons,</a:t>
            </a:r>
            <a:r>
              <a:rPr spc="-135" dirty="0"/>
              <a:t> </a:t>
            </a:r>
            <a:r>
              <a:rPr dirty="0"/>
              <a:t>Inc.</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09-Nov-22</a:t>
            </a:fld>
            <a:endParaRPr lang="en-US"/>
          </a:p>
        </p:txBody>
      </p:sp>
      <p:sp>
        <p:nvSpPr>
          <p:cNvPr id="4" name="Holder 4"/>
          <p:cNvSpPr>
            <a:spLocks noGrp="1"/>
          </p:cNvSpPr>
          <p:nvPr>
            <p:ph type="sldNum" sz="quarter" idx="7"/>
          </p:nvPr>
        </p:nvSpPr>
        <p:spPr/>
        <p:txBody>
          <a:bodyPr lIns="0" tIns="0" rIns="0" bIns="0"/>
          <a:lstStyle>
            <a:lvl1pPr>
              <a:defRPr sz="1400" b="0" i="0">
                <a:solidFill>
                  <a:srgbClr val="464652"/>
                </a:solidFill>
                <a:latin typeface="Times New Roman"/>
                <a:cs typeface="Times New Roman"/>
              </a:defRPr>
            </a:lvl1pPr>
          </a:lstStyle>
          <a:p>
            <a:pPr marL="12700">
              <a:lnSpc>
                <a:spcPct val="100000"/>
              </a:lnSpc>
              <a:spcBef>
                <a:spcPts val="15"/>
              </a:spcBef>
            </a:pPr>
            <a:r>
              <a:rPr dirty="0"/>
              <a:t>4-</a:t>
            </a: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D8BD707-D9CF-40AE-B4C6-C98DA3205C09}" type="datetimeFigureOut">
              <a:rPr lang="en-US" smtClean="0"/>
              <a:t>09-Nov-22</a:t>
            </a:fld>
            <a:endParaRPr lang="en-US"/>
          </a:p>
        </p:txBody>
      </p:sp>
      <p:sp>
        <p:nvSpPr>
          <p:cNvPr id="9" name="عنصر نائب لرقم الشريحة 8"/>
          <p:cNvSpPr>
            <a:spLocks noGrp="1"/>
          </p:cNvSpPr>
          <p:nvPr>
            <p:ph type="sldNum" sz="quarter" idx="15"/>
          </p:nvPr>
        </p:nvSpPr>
        <p:spPr/>
        <p:txBody>
          <a:bodyPr rtlCol="0"/>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10" name="عنصر نائب للتذييل 9"/>
          <p:cNvSpPr>
            <a:spLocks noGrp="1"/>
          </p:cNvSpPr>
          <p:nvPr>
            <p:ph type="ftr" sz="quarter" idx="16"/>
          </p:nvPr>
        </p:nvSpPr>
        <p:spPr/>
        <p:txBody>
          <a:bodyPr rtlCol="0"/>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t>09-Nov-22</a:t>
            </a:fld>
            <a:endParaRPr lang="en-US"/>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D8BD707-D9CF-40AE-B4C6-C98DA3205C09}" type="datetimeFigureOut">
              <a:rPr lang="en-US" smtClean="0"/>
              <a:t>09-Nov-22</a:t>
            </a:fld>
            <a:endParaRPr lang="en-US"/>
          </a:p>
        </p:txBody>
      </p:sp>
      <p:sp>
        <p:nvSpPr>
          <p:cNvPr id="6" name="عنصر نائب للتذييل 5"/>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7" name="عنصر نائب لرقم الشريحة 6"/>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D8BD707-D9CF-40AE-B4C6-C98DA3205C09}" type="datetimeFigureOut">
              <a:rPr lang="en-US" smtClean="0"/>
              <a:t>09-Nov-22</a:t>
            </a:fld>
            <a:endParaRPr lang="en-US"/>
          </a:p>
        </p:txBody>
      </p:sp>
      <p:sp>
        <p:nvSpPr>
          <p:cNvPr id="8" name="عنصر نائب للتذييل 7"/>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9" name="عنصر نائب لرقم الشريحة 8"/>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D8BD707-D9CF-40AE-B4C6-C98DA3205C09}" type="datetimeFigureOut">
              <a:rPr lang="en-US" smtClean="0"/>
              <a:t>09-Nov-22</a:t>
            </a:fld>
            <a:endParaRPr lang="en-US"/>
          </a:p>
        </p:txBody>
      </p:sp>
      <p:sp>
        <p:nvSpPr>
          <p:cNvPr id="7" name="عنصر نائب لرقم الشريحة 6"/>
          <p:cNvSpPr>
            <a:spLocks noGrp="1"/>
          </p:cNvSpPr>
          <p:nvPr>
            <p:ph type="sldNum" sz="quarter" idx="11"/>
          </p:nvPr>
        </p:nvSpPr>
        <p:spPr/>
        <p:txBody>
          <a:bodyPr rtlCol="0"/>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8" name="عنصر نائب للتذييل 7"/>
          <p:cNvSpPr>
            <a:spLocks noGrp="1"/>
          </p:cNvSpPr>
          <p:nvPr>
            <p:ph type="ftr" sz="quarter" idx="12"/>
          </p:nvPr>
        </p:nvSpPr>
        <p:spPr/>
        <p:txBody>
          <a:bodyPr rtlCol="0"/>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D8BD707-D9CF-40AE-B4C6-C98DA3205C09}" type="datetimeFigureOut">
              <a:rPr lang="en-US" smtClean="0"/>
              <a:t>09-Nov-22</a:t>
            </a:fld>
            <a:endParaRPr lang="en-US"/>
          </a:p>
        </p:txBody>
      </p:sp>
      <p:sp>
        <p:nvSpPr>
          <p:cNvPr id="3" name="عنصر نائب للتذييل 2"/>
          <p:cNvSpPr>
            <a:spLocks noGrp="1"/>
          </p:cNvSpPr>
          <p:nvPr>
            <p:ph type="ftr" sz="quarter" idx="11"/>
          </p:nvPr>
        </p:nvSpPr>
        <p:spPr/>
        <p:txBody>
          <a:body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4" name="عنصر نائب لرقم الشريحة 3"/>
          <p:cNvSpPr>
            <a:spLocks noGrp="1"/>
          </p:cNvSpPr>
          <p:nvPr>
            <p:ph type="sldNum" sz="quarter" idx="12"/>
          </p:nvPr>
        </p:nvSpPr>
        <p:spPr/>
        <p:txBody>
          <a:body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D8BD707-D9CF-40AE-B4C6-C98DA3205C09}" type="datetimeFigureOut">
              <a:rPr lang="en-US" smtClean="0"/>
              <a:t>09-Nov-22</a:t>
            </a:fld>
            <a:endParaRPr lang="en-US"/>
          </a:p>
        </p:txBody>
      </p:sp>
      <p:sp>
        <p:nvSpPr>
          <p:cNvPr id="22" name="عنصر نائب لرقم الشريحة 21"/>
          <p:cNvSpPr>
            <a:spLocks noGrp="1"/>
          </p:cNvSpPr>
          <p:nvPr>
            <p:ph type="sldNum" sz="quarter" idx="15"/>
          </p:nvPr>
        </p:nvSpPr>
        <p:spPr/>
        <p:txBody>
          <a:bodyPr rtlCol="0"/>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23" name="عنصر نائب للتذييل 22"/>
          <p:cNvSpPr>
            <a:spLocks noGrp="1"/>
          </p:cNvSpPr>
          <p:nvPr>
            <p:ph type="ftr" sz="quarter" idx="16"/>
          </p:nvPr>
        </p:nvSpPr>
        <p:spPr/>
        <p:txBody>
          <a:bodyPr rtlCol="0"/>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1D8BD707-D9CF-40AE-B4C6-C98DA3205C09}" type="datetimeFigureOut">
              <a:rPr lang="en-US" smtClean="0"/>
              <a:t>09-Nov-22</a:t>
            </a:fld>
            <a:endParaRPr lang="en-US"/>
          </a:p>
        </p:txBody>
      </p:sp>
      <p:sp>
        <p:nvSpPr>
          <p:cNvPr id="18" name="عنصر نائب لرقم الشريحة 17"/>
          <p:cNvSpPr>
            <a:spLocks noGrp="1"/>
          </p:cNvSpPr>
          <p:nvPr>
            <p:ph type="sldNum" sz="quarter" idx="11"/>
          </p:nvPr>
        </p:nvSpPr>
        <p:spPr/>
        <p:txBody>
          <a:bodyPr rtlCol="0"/>
          <a:lstStyle/>
          <a:p>
            <a:pPr marL="12700">
              <a:lnSpc>
                <a:spcPct val="100000"/>
              </a:lnSpc>
              <a:spcBef>
                <a:spcPts val="15"/>
              </a:spcBef>
            </a:pPr>
            <a:r>
              <a:rPr lang="ar-IQ" smtClean="0"/>
              <a:t>4-</a:t>
            </a:r>
            <a:fld id="{81D60167-4931-47E6-BA6A-407CBD079E47}" type="slidenum">
              <a:rPr lang="ar-IQ" smtClean="0"/>
              <a:t>‹#›</a:t>
            </a:fld>
            <a:endParaRPr lang="ar-IQ" dirty="0"/>
          </a:p>
        </p:txBody>
      </p:sp>
      <p:sp>
        <p:nvSpPr>
          <p:cNvPr id="21" name="عنصر نائب للتذييل 20"/>
          <p:cNvSpPr>
            <a:spLocks noGrp="1"/>
          </p:cNvSpPr>
          <p:nvPr>
            <p:ph type="ftr" sz="quarter" idx="12"/>
          </p:nvPr>
        </p:nvSpPr>
        <p:spPr/>
        <p:txBody>
          <a:bodyPr rtlCol="0"/>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t>09-Nov-22</a:t>
            </a:fld>
            <a:endParaRPr lang="en-US"/>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marL="12700">
              <a:lnSpc>
                <a:spcPts val="1630"/>
              </a:lnSpc>
            </a:pPr>
            <a:r>
              <a:rPr lang="en-US" spc="-5" smtClean="0"/>
              <a:t>Copyright </a:t>
            </a:r>
            <a:r>
              <a:rPr lang="en-US" smtClean="0"/>
              <a:t>2015 John </a:t>
            </a:r>
            <a:r>
              <a:rPr lang="en-US" spc="-15" smtClean="0"/>
              <a:t>Wiley </a:t>
            </a:r>
            <a:r>
              <a:rPr lang="en-US" smtClean="0"/>
              <a:t>&amp; Sons,</a:t>
            </a:r>
            <a:r>
              <a:rPr lang="en-US" spc="-135" smtClean="0"/>
              <a:t> </a:t>
            </a:r>
            <a:r>
              <a:rPr lang="en-US" smtClean="0"/>
              <a:t>Inc.</a:t>
            </a:r>
            <a:endParaRPr lang="en-US" dirty="0"/>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marL="12700">
              <a:lnSpc>
                <a:spcPct val="100000"/>
              </a:lnSpc>
              <a:spcBef>
                <a:spcPts val="15"/>
              </a:spcBef>
            </a:pPr>
            <a:r>
              <a:rPr lang="ar-IQ" smtClean="0"/>
              <a:t>4-</a:t>
            </a:r>
            <a:fld id="{81D60167-4931-47E6-BA6A-407CBD079E47}" type="slidenum">
              <a:rPr lang="ar-IQ" smtClean="0"/>
              <a:t>‹#›</a:t>
            </a:fld>
            <a:endParaRPr lang="ar-IQ" dirty="0"/>
          </a:p>
        </p:txBody>
      </p:sp>
    </p:spTree>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 id="2147483918" r:id="rId12"/>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4400" y="2438400"/>
            <a:ext cx="7086600" cy="629018"/>
          </a:xfrm>
          <a:prstGeom prst="rect">
            <a:avLst/>
          </a:prstGeom>
        </p:spPr>
        <p:txBody>
          <a:bodyPr vert="horz" wrap="square" lIns="0" tIns="13335" rIns="0" bIns="0" rtlCol="0">
            <a:spAutoFit/>
          </a:bodyPr>
          <a:lstStyle/>
          <a:p>
            <a:pPr marR="228600" algn="ctr">
              <a:lnSpc>
                <a:spcPct val="100000"/>
              </a:lnSpc>
              <a:spcBef>
                <a:spcPts val="105"/>
              </a:spcBef>
            </a:pPr>
            <a:r>
              <a:rPr lang="en-US" sz="4000" b="1" dirty="0" smtClean="0">
                <a:solidFill>
                  <a:srgbClr val="FF0000"/>
                </a:solidFill>
                <a:latin typeface="Times New Roman"/>
                <a:cs typeface="Times New Roman"/>
              </a:rPr>
              <a:t>COMPUTER ETHICS</a:t>
            </a:r>
            <a:endParaRPr sz="4000" b="1" dirty="0">
              <a:solidFill>
                <a:srgbClr val="FF0000"/>
              </a:solidFill>
              <a:latin typeface="Times New Roman"/>
              <a:cs typeface="Times New Roman"/>
            </a:endParaRPr>
          </a:p>
        </p:txBody>
      </p:sp>
      <p:sp>
        <p:nvSpPr>
          <p:cNvPr id="5" name="مربع نص 4"/>
          <p:cNvSpPr txBox="1"/>
          <p:nvPr/>
        </p:nvSpPr>
        <p:spPr>
          <a:xfrm>
            <a:off x="152400" y="3429000"/>
            <a:ext cx="8991600" cy="5447645"/>
          </a:xfrm>
          <a:prstGeom prst="rect">
            <a:avLst/>
          </a:prstGeom>
          <a:noFill/>
        </p:spPr>
        <p:txBody>
          <a:bodyPr wrap="square" rtlCol="1">
            <a:spAutoFit/>
          </a:bodyPr>
          <a:lstStyle/>
          <a:p>
            <a:pPr algn="ctr"/>
            <a:r>
              <a:rPr lang="ar-IQ" sz="2800" b="1" dirty="0" smtClean="0"/>
              <a:t>المحاضرة التاسعة</a:t>
            </a:r>
            <a:endParaRPr lang="en-US" sz="2800" b="1" dirty="0" smtClean="0"/>
          </a:p>
          <a:p>
            <a:pPr algn="ctr"/>
            <a:endParaRPr lang="en-US" sz="2800" b="1" dirty="0" smtClean="0"/>
          </a:p>
          <a:p>
            <a:pPr algn="ctr"/>
            <a:endParaRPr lang="en-US" sz="2800" b="1" dirty="0" smtClean="0"/>
          </a:p>
          <a:p>
            <a:pPr algn="ctr"/>
            <a:r>
              <a:rPr lang="en-US" sz="2800" b="1" dirty="0">
                <a:solidFill>
                  <a:srgbClr val="FF0000"/>
                </a:solidFill>
              </a:rPr>
              <a:t>Protection of information privacy</a:t>
            </a:r>
          </a:p>
          <a:p>
            <a:pPr algn="ctr"/>
            <a:endParaRPr lang="ar-IQ" sz="2800" b="1" dirty="0" smtClean="0"/>
          </a:p>
          <a:p>
            <a:endParaRPr lang="en-US" sz="2000" b="1" dirty="0">
              <a:solidFill>
                <a:srgbClr val="FF0000"/>
              </a:solidFill>
            </a:endParaRPr>
          </a:p>
          <a:p>
            <a:endParaRPr lang="en-US" sz="2000" b="1" dirty="0">
              <a:solidFill>
                <a:srgbClr val="FF0000"/>
              </a:solidFill>
            </a:endParaRPr>
          </a:p>
          <a:p>
            <a:endParaRPr lang="en-US" sz="2800" b="1" dirty="0" smtClean="0">
              <a:solidFill>
                <a:srgbClr val="FF0000"/>
              </a:solidFill>
            </a:endParaRPr>
          </a:p>
          <a:p>
            <a:endParaRPr lang="en-US" sz="2800" b="1" dirty="0">
              <a:solidFill>
                <a:srgbClr val="FF0000"/>
              </a:solidFill>
            </a:endParaRPr>
          </a:p>
          <a:p>
            <a:pPr marL="514350" indent="-514350" algn="ctr">
              <a:buFontTx/>
              <a:buAutoNum type="arabicPeriod"/>
            </a:pPr>
            <a:endParaRPr lang="en-US" sz="2800" b="1" dirty="0">
              <a:solidFill>
                <a:srgbClr val="FF0000"/>
              </a:solidFill>
            </a:endParaRPr>
          </a:p>
          <a:p>
            <a:pPr marL="514350" indent="-514350" algn="ctr">
              <a:buAutoNum type="arabicPeriod"/>
            </a:pPr>
            <a:endParaRPr lang="en-US" sz="2800" b="1" dirty="0" smtClean="0">
              <a:solidFill>
                <a:srgbClr val="FF0000"/>
              </a:solidFill>
            </a:endParaRPr>
          </a:p>
          <a:p>
            <a:pPr marL="514350" indent="-514350" algn="ctr">
              <a:buAutoNum type="arabicPeriod"/>
            </a:pPr>
            <a:endParaRPr lang="en-US" sz="2800" b="1" dirty="0">
              <a:solidFill>
                <a:srgbClr val="FF0000"/>
              </a:solidFill>
            </a:endParaRPr>
          </a:p>
          <a:p>
            <a:pPr algn="ctr"/>
            <a:endParaRPr lang="ar-IQ"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marL="0" indent="0" algn="l">
              <a:buNone/>
            </a:pPr>
            <a:r>
              <a:rPr lang="en-US" dirty="0">
                <a:solidFill>
                  <a:srgbClr val="FF0000"/>
                </a:solidFill>
              </a:rPr>
              <a:t>The most important elements to be taken to provide protection for any information are:</a:t>
            </a:r>
          </a:p>
          <a:p>
            <a:pPr marL="0" indent="0" algn="l">
              <a:buNone/>
            </a:pPr>
            <a:r>
              <a:rPr lang="en-US" dirty="0" smtClean="0">
                <a:solidFill>
                  <a:schemeClr val="accent2">
                    <a:lumMod val="50000"/>
                  </a:schemeClr>
                </a:solidFill>
              </a:rPr>
              <a:t>1.CONFIDENTIALITY</a:t>
            </a:r>
            <a:r>
              <a:rPr lang="en-US" dirty="0" smtClean="0"/>
              <a:t> </a:t>
            </a:r>
            <a:r>
              <a:rPr lang="en-US" dirty="0"/>
              <a:t>: It means ensuring that the information is not disclosed and not seen by </a:t>
            </a:r>
            <a:endParaRPr lang="ar-IQ" dirty="0" smtClean="0"/>
          </a:p>
          <a:p>
            <a:pPr marL="0" indent="0" algn="l">
              <a:buNone/>
            </a:pPr>
            <a:r>
              <a:rPr lang="en-US" dirty="0" smtClean="0"/>
              <a:t>persons </a:t>
            </a:r>
            <a:r>
              <a:rPr lang="en-US" dirty="0"/>
              <a:t>who are not authorized to do so</a:t>
            </a:r>
            <a:r>
              <a:rPr lang="en-US" dirty="0" smtClean="0"/>
              <a:t>.</a:t>
            </a:r>
            <a:endParaRPr lang="ar-IQ" dirty="0" smtClean="0"/>
          </a:p>
          <a:p>
            <a:pPr marL="0" indent="0" algn="l">
              <a:buNone/>
            </a:pPr>
            <a:r>
              <a:rPr lang="en-US" dirty="0">
                <a:solidFill>
                  <a:schemeClr val="accent2">
                    <a:lumMod val="50000"/>
                  </a:schemeClr>
                </a:solidFill>
              </a:rPr>
              <a:t>2.Integrity and content integrity(INTEGRITY): </a:t>
            </a:r>
            <a:r>
              <a:rPr lang="en-US" dirty="0"/>
              <a:t>This means that the content of the information is correct and has not been modified or tampered with it. In particular, the content will not be destroyed, altered, or tampered at any stage of processing or exchange, either in the process of dealing with the information or through illegal interference.</a:t>
            </a:r>
          </a:p>
          <a:p>
            <a:pPr marL="457200" indent="-457200" algn="l">
              <a:buAutoNum type="arabicPeriod"/>
            </a:pPr>
            <a:endParaRPr lang="en-US" dirty="0" smtClean="0"/>
          </a:p>
          <a:p>
            <a:endParaRPr lang="ar-IQ" dirty="0"/>
          </a:p>
        </p:txBody>
      </p:sp>
    </p:spTree>
    <p:extLst>
      <p:ext uri="{BB962C8B-B14F-4D97-AF65-F5344CB8AC3E}">
        <p14:creationId xmlns:p14="http://schemas.microsoft.com/office/powerpoint/2010/main" val="104166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92500" lnSpcReduction="10000"/>
          </a:bodyPr>
          <a:lstStyle/>
          <a:p>
            <a:pPr marL="0" indent="0" algn="l">
              <a:buNone/>
            </a:pPr>
            <a:r>
              <a:rPr lang="en-US" sz="2000" dirty="0">
                <a:solidFill>
                  <a:schemeClr val="accent2">
                    <a:lumMod val="50000"/>
                  </a:schemeClr>
                </a:solidFill>
              </a:rPr>
              <a:t>3.Availability of information or service(AVAILABILITY):</a:t>
            </a:r>
            <a:r>
              <a:rPr lang="en-US" sz="2000" dirty="0"/>
              <a:t> It is concerned with ensuring the continued operation of the information system and the continued ability to interact with information and provide service to informational sites, and that the user of the information will not be prevented from using it or entering it.</a:t>
            </a:r>
          </a:p>
          <a:p>
            <a:pPr marL="0" indent="0" algn="l">
              <a:buNone/>
            </a:pPr>
            <a:r>
              <a:rPr lang="en-US" sz="2000" dirty="0">
                <a:solidFill>
                  <a:schemeClr val="accent2">
                    <a:lumMod val="50000"/>
                  </a:schemeClr>
                </a:solidFill>
              </a:rPr>
              <a:t>4. Not to deny the conduct associated with the information</a:t>
            </a:r>
            <a:r>
              <a:rPr lang="en-US" sz="2000" dirty="0"/>
              <a:t> he has done (NON REPUDIATION )and is intended to ensure that the person who has acted on the information or its location is not denied, so that there is a capacity to prove that the action was done by someone at a certain time.</a:t>
            </a:r>
          </a:p>
          <a:p>
            <a:pPr marL="0" indent="0" algn="l">
              <a:buNone/>
            </a:pPr>
            <a:r>
              <a:rPr lang="en-US" dirty="0">
                <a:solidFill>
                  <a:schemeClr val="accent2">
                    <a:lumMod val="50000"/>
                  </a:schemeClr>
                </a:solidFill>
              </a:rPr>
              <a:t>5. Not all information requires confidentiality and non-disclosure, </a:t>
            </a:r>
            <a:r>
              <a:rPr lang="en-US" dirty="0"/>
              <a:t>not all information is equally important in terms of access to it or ensuring that it is not tampered with. Therefore, information security plans are based on the answer on a series of consecutive questions.</a:t>
            </a:r>
          </a:p>
          <a:p>
            <a:pPr marL="0" indent="0">
              <a:buNone/>
            </a:pPr>
            <a:endParaRPr lang="ar-IQ" dirty="0"/>
          </a:p>
        </p:txBody>
      </p:sp>
    </p:spTree>
    <p:extLst>
      <p:ext uri="{BB962C8B-B14F-4D97-AF65-F5344CB8AC3E}">
        <p14:creationId xmlns:p14="http://schemas.microsoft.com/office/powerpoint/2010/main" val="3467731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454151" y="6432803"/>
            <a:ext cx="120650" cy="190500"/>
          </a:xfrm>
          <a:custGeom>
            <a:avLst/>
            <a:gdLst/>
            <a:ahLst/>
            <a:cxnLst/>
            <a:rect l="l" t="t" r="r" b="b"/>
            <a:pathLst>
              <a:path w="120650" h="190500">
                <a:moveTo>
                  <a:pt x="0" y="0"/>
                </a:moveTo>
                <a:lnTo>
                  <a:pt x="0" y="190500"/>
                </a:lnTo>
                <a:lnTo>
                  <a:pt x="120396" y="95250"/>
                </a:lnTo>
                <a:lnTo>
                  <a:pt x="0" y="0"/>
                </a:lnTo>
                <a:close/>
              </a:path>
            </a:pathLst>
          </a:custGeom>
          <a:solidFill>
            <a:srgbClr val="9FB8CD"/>
          </a:solidFill>
        </p:spPr>
        <p:txBody>
          <a:bodyPr wrap="square" lIns="0" tIns="0" rIns="0" bIns="0" rtlCol="0"/>
          <a:lstStyle/>
          <a:p>
            <a:endParaRPr/>
          </a:p>
        </p:txBody>
      </p:sp>
      <p:sp>
        <p:nvSpPr>
          <p:cNvPr id="2" name="مربع نص 1"/>
          <p:cNvSpPr txBox="1"/>
          <p:nvPr/>
        </p:nvSpPr>
        <p:spPr>
          <a:xfrm>
            <a:off x="603376" y="1280517"/>
            <a:ext cx="8096124" cy="5139869"/>
          </a:xfrm>
          <a:prstGeom prst="rect">
            <a:avLst/>
          </a:prstGeom>
          <a:noFill/>
        </p:spPr>
        <p:txBody>
          <a:bodyPr wrap="square" rtlCol="1">
            <a:spAutoFit/>
          </a:bodyPr>
          <a:lstStyle/>
          <a:p>
            <a:pPr algn="just"/>
            <a:r>
              <a:rPr lang="en-US" sz="2800" b="1" dirty="0">
                <a:solidFill>
                  <a:srgbClr val="FF0000"/>
                </a:solidFill>
                <a:cs typeface="+mj-cs"/>
              </a:rPr>
              <a:t>Protection of information privacy</a:t>
            </a:r>
          </a:p>
          <a:p>
            <a:pPr algn="just"/>
            <a:r>
              <a:rPr lang="en-US" sz="2000" b="1" dirty="0">
                <a:cs typeface="+mj-cs"/>
              </a:rPr>
              <a:t>      For privacy, according to its historical development, there are three main stations: </a:t>
            </a:r>
          </a:p>
          <a:p>
            <a:pPr algn="just"/>
            <a:r>
              <a:rPr lang="en-US" sz="2000" b="1" dirty="0">
                <a:cs typeface="+mj-cs"/>
              </a:rPr>
              <a:t>First:- Recognition of privacy as a right to protect the individual from physical abuse of their lives and property, which is known as physical privacy. And </a:t>
            </a:r>
          </a:p>
          <a:p>
            <a:pPr algn="just"/>
            <a:r>
              <a:rPr lang="en-US" sz="2000" b="1" dirty="0">
                <a:cs typeface="+mj-cs"/>
              </a:rPr>
              <a:t>Second: - The implication of privacy to protect the values and moral elements of the person, which is known as moral privacy. </a:t>
            </a:r>
          </a:p>
          <a:p>
            <a:pPr algn="just"/>
            <a:r>
              <a:rPr lang="en-US" sz="2000" b="1" dirty="0">
                <a:cs typeface="+mj-cs"/>
              </a:rPr>
              <a:t>The Third:- is privacy as a general right whose scope extends to protect the person from all aspects of attacks and interference in his life, regardless of its appearance or nature. In the latter sense, a new concept of privacy has been created, The privacy of information or the right of individuals to control information and private data in the face of the challenges of the digital </a:t>
            </a:r>
            <a:r>
              <a:rPr lang="en-US" sz="2000" b="1" dirty="0" smtClean="0">
                <a:cs typeface="+mj-cs"/>
              </a:rPr>
              <a:t>age</a:t>
            </a:r>
            <a:endParaRPr lang="en-US" sz="2000" b="1" dirty="0">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228600" y="457200"/>
            <a:ext cx="8458200" cy="5324535"/>
          </a:xfrm>
          <a:prstGeom prst="rect">
            <a:avLst/>
          </a:prstGeom>
          <a:noFill/>
        </p:spPr>
        <p:txBody>
          <a:bodyPr wrap="square" rtlCol="1">
            <a:spAutoFit/>
          </a:bodyPr>
          <a:lstStyle/>
          <a:p>
            <a:r>
              <a:rPr lang="en-US" sz="2000" b="1" dirty="0">
                <a:cs typeface="+mj-cs"/>
              </a:rPr>
              <a:t>The right to privacy and protection of data developed in the 1960s and 1970s as a result of the impact of information technology and the potential control powers of computer systems that required the development of certain rules governing the collection and processing of private data. In this field it is important to note that the first legislative process in the field of data protection was 1970</a:t>
            </a:r>
          </a:p>
          <a:p>
            <a:r>
              <a:rPr lang="en-US" sz="2000" b="1" dirty="0">
                <a:cs typeface="+mj-cs"/>
              </a:rPr>
              <a:t> </a:t>
            </a:r>
          </a:p>
          <a:p>
            <a:r>
              <a:rPr lang="en-US" sz="2000" b="1" dirty="0">
                <a:cs typeface="+mj-cs"/>
              </a:rPr>
              <a:t>The most common concern for business owners in data privacy issues is the loss of customer confidence employees, </a:t>
            </a:r>
          </a:p>
          <a:p>
            <a:r>
              <a:rPr lang="en-US" sz="2000" b="1" dirty="0" smtClean="0">
                <a:cs typeface="+mj-cs"/>
              </a:rPr>
              <a:t>investors </a:t>
            </a:r>
            <a:r>
              <a:rPr lang="en-US" sz="2000" b="1" dirty="0">
                <a:cs typeface="+mj-cs"/>
              </a:rPr>
              <a:t>and trademarks, then comes the fear of loss of intellectual rights of products, research and studies, it is then comes the fear of manipulating the financial accounts of the facility. It is worth mentioning that 55% of the companies participating in the survey will increase the value of internal investment in data privacy issues in 2009 compared with the previous year</a:t>
            </a:r>
            <a:r>
              <a:rPr lang="en-US" sz="2000" b="1" dirty="0" smtClean="0">
                <a:cs typeface="+mj-cs"/>
              </a:rPr>
              <a:t>,</a:t>
            </a:r>
            <a:endParaRPr lang="en-US" sz="2000" b="1" dirty="0">
              <a:cs typeface="+mj-cs"/>
            </a:endParaRPr>
          </a:p>
        </p:txBody>
      </p:sp>
    </p:spTree>
    <p:extLst>
      <p:ext uri="{BB962C8B-B14F-4D97-AF65-F5344CB8AC3E}">
        <p14:creationId xmlns:p14="http://schemas.microsoft.com/office/powerpoint/2010/main" val="92580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533400" y="533400"/>
            <a:ext cx="8305800" cy="5878532"/>
          </a:xfrm>
          <a:prstGeom prst="rect">
            <a:avLst/>
          </a:prstGeom>
          <a:noFill/>
        </p:spPr>
        <p:txBody>
          <a:bodyPr wrap="square" rtlCol="1">
            <a:spAutoFit/>
          </a:bodyPr>
          <a:lstStyle/>
          <a:p>
            <a:pPr algn="just"/>
            <a:r>
              <a:rPr lang="en-US" sz="2400" dirty="0">
                <a:cs typeface="+mj-cs"/>
              </a:rPr>
              <a:t>This increase is the use of new technologies and policies such as: network security (firewalls, anti-virus and virtual private networks VPN) Database monitoring tools, precautionary security (from tamper detection systems, vulnerability detection of applications and networks), and governance and risk applications  and other systems and tools that help enterprises protect the privacy of their data. , </a:t>
            </a:r>
          </a:p>
          <a:p>
            <a:pPr algn="just"/>
            <a:r>
              <a:rPr lang="en-US" sz="2400" dirty="0" smtClean="0">
                <a:cs typeface="+mj-cs"/>
              </a:rPr>
              <a:t>Finally</a:t>
            </a:r>
            <a:r>
              <a:rPr lang="en-US" sz="2400" dirty="0">
                <a:cs typeface="+mj-cs"/>
              </a:rPr>
              <a:t>, the growing concern of people about preserving their privacy should be a reaction to the way enterprises use that information, not to information technology itself. "The technique is a double-edged sword and the user is the one who determines which thresholds are used.</a:t>
            </a:r>
          </a:p>
          <a:p>
            <a:r>
              <a:rPr lang="en-US" sz="3200" b="1" dirty="0" smtClean="0"/>
              <a:t> </a:t>
            </a:r>
          </a:p>
          <a:p>
            <a:endParaRPr lang="ar-IQ" sz="3200" b="1" dirty="0"/>
          </a:p>
        </p:txBody>
      </p:sp>
    </p:spTree>
    <p:extLst>
      <p:ext uri="{BB962C8B-B14F-4D97-AF65-F5344CB8AC3E}">
        <p14:creationId xmlns:p14="http://schemas.microsoft.com/office/powerpoint/2010/main" val="1754018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152400" y="381000"/>
            <a:ext cx="8153400" cy="6092952"/>
          </a:xfrm>
        </p:spPr>
        <p:txBody>
          <a:bodyPr>
            <a:normAutofit fontScale="25000" lnSpcReduction="20000"/>
          </a:bodyPr>
          <a:lstStyle/>
          <a:p>
            <a:pPr marL="0" indent="0" algn="l">
              <a:buNone/>
            </a:pPr>
            <a:r>
              <a:rPr lang="en-US" dirty="0"/>
              <a:t> </a:t>
            </a:r>
          </a:p>
          <a:p>
            <a:pPr marL="0" indent="0" algn="l">
              <a:buNone/>
            </a:pPr>
            <a:r>
              <a:rPr lang="en-US" sz="7400" dirty="0"/>
              <a:t> </a:t>
            </a:r>
            <a:r>
              <a:rPr lang="en-US" sz="8000" dirty="0"/>
              <a:t>To protect your privacy and privacy, please read our Privacy </a:t>
            </a:r>
            <a:r>
              <a:rPr lang="en-US" sz="8000" dirty="0" smtClean="0"/>
              <a:t>Policy</a:t>
            </a:r>
          </a:p>
          <a:p>
            <a:pPr marL="0" indent="0" algn="l">
              <a:buNone/>
            </a:pPr>
            <a:r>
              <a:rPr lang="en-US" sz="8000" dirty="0" smtClean="0"/>
              <a:t>before registering any data on your websites, be always careful when registering your privacy data. For example, (Address URL) Make sure that the site uses one of the encryption techniques, and you can tell from the URL that the address begins with https</a:t>
            </a:r>
          </a:p>
          <a:p>
            <a:pPr marL="0" indent="0" algn="l">
              <a:buNone/>
            </a:pPr>
            <a:r>
              <a:rPr lang="en-US" sz="8000" dirty="0" smtClean="0"/>
              <a:t>Make </a:t>
            </a:r>
            <a:r>
              <a:rPr lang="en-US" sz="8000" dirty="0"/>
              <a:t>sure the lock mark is on the corner of the screen. Read usage agreements before installing, Software. Periodically check the programs running on your device and use one of your ports to connect to the Internet by following the following command</a:t>
            </a:r>
          </a:p>
          <a:p>
            <a:pPr marL="0" indent="0" algn="l">
              <a:buNone/>
            </a:pPr>
            <a:r>
              <a:rPr lang="en-US" sz="8000" dirty="0"/>
              <a:t>(</a:t>
            </a:r>
            <a:r>
              <a:rPr lang="en-US" sz="8000" dirty="0" err="1"/>
              <a:t>Netstat</a:t>
            </a:r>
            <a:r>
              <a:rPr lang="en-US" sz="8000" dirty="0"/>
              <a:t> &lt;- Run &lt;- Start)</a:t>
            </a:r>
          </a:p>
          <a:p>
            <a:pPr marL="0" indent="0" algn="l">
              <a:buNone/>
            </a:pPr>
            <a:r>
              <a:rPr lang="en-US" sz="8000" dirty="0" smtClean="0"/>
              <a:t>Or using a port control program such as the program </a:t>
            </a:r>
            <a:r>
              <a:rPr lang="en-US" sz="8000" dirty="0" err="1" smtClean="0"/>
              <a:t>Distroy</a:t>
            </a:r>
            <a:r>
              <a:rPr lang="en-US" sz="8000" dirty="0" smtClean="0"/>
              <a:t> Spybot </a:t>
            </a:r>
            <a:r>
              <a:rPr lang="ar-IQ" sz="8000" dirty="0" smtClean="0"/>
              <a:t> </a:t>
            </a:r>
            <a:r>
              <a:rPr lang="en-US" sz="8000" dirty="0" smtClean="0"/>
              <a:t>Search and</a:t>
            </a:r>
            <a:endParaRPr lang="ar-IQ" sz="8000" dirty="0" smtClean="0"/>
          </a:p>
          <a:p>
            <a:pPr marL="0" indent="0" algn="l">
              <a:buNone/>
            </a:pPr>
            <a:r>
              <a:rPr lang="en-US" sz="8000" dirty="0" smtClean="0"/>
              <a:t>Do not connect to the Internet using an unknown wireless network or it.</a:t>
            </a:r>
          </a:p>
          <a:p>
            <a:pPr marL="0" indent="0" algn="l">
              <a:buNone/>
            </a:pPr>
            <a:r>
              <a:rPr lang="en-US" sz="8000" dirty="0" smtClean="0"/>
              <a:t>Change </a:t>
            </a:r>
            <a:r>
              <a:rPr lang="en-US" sz="8000" dirty="0"/>
              <a:t>the default settings used by WPA2 Do not use a security protocol</a:t>
            </a:r>
          </a:p>
          <a:p>
            <a:pPr marL="0" indent="0" algn="l">
              <a:buNone/>
            </a:pPr>
            <a:r>
              <a:rPr lang="en-US" sz="8000" dirty="0"/>
              <a:t>Manufacturer, such as device name and passwords. Notify the competent authorities when you discover suspicious sites, and when your device is exposed to any security breach and leak information about you or your customers.</a:t>
            </a:r>
          </a:p>
          <a:p>
            <a:pPr marL="0" indent="0" algn="l">
              <a:buNone/>
            </a:pPr>
            <a:endParaRPr lang="en-US" sz="2900" dirty="0" smtClean="0"/>
          </a:p>
          <a:p>
            <a:pPr marL="0" indent="0" algn="l">
              <a:buNone/>
            </a:pPr>
            <a:r>
              <a:rPr lang="en-US" sz="2900" dirty="0"/>
              <a:t> </a:t>
            </a:r>
          </a:p>
          <a:p>
            <a:pPr marL="0" indent="0" algn="l">
              <a:buNone/>
            </a:pPr>
            <a:r>
              <a:rPr lang="en-US" sz="2900" dirty="0"/>
              <a:t> </a:t>
            </a:r>
          </a:p>
          <a:p>
            <a:pPr marL="0" indent="0" algn="l">
              <a:buNone/>
            </a:pPr>
            <a:r>
              <a:rPr lang="en-US" sz="2900" dirty="0"/>
              <a:t> </a:t>
            </a:r>
          </a:p>
          <a:p>
            <a:pPr marL="0" indent="0" algn="l">
              <a:buNone/>
            </a:pPr>
            <a:r>
              <a:rPr lang="en-US" sz="2900" dirty="0"/>
              <a:t> </a:t>
            </a:r>
          </a:p>
          <a:p>
            <a:pPr algn="l"/>
            <a:endParaRPr lang="ar-IQ" dirty="0"/>
          </a:p>
        </p:txBody>
      </p:sp>
    </p:spTree>
    <p:extLst>
      <p:ext uri="{BB962C8B-B14F-4D97-AF65-F5344CB8AC3E}">
        <p14:creationId xmlns:p14="http://schemas.microsoft.com/office/powerpoint/2010/main" val="4163043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1447800"/>
            <a:ext cx="7467600" cy="4873752"/>
          </a:xfrm>
        </p:spPr>
        <p:txBody>
          <a:bodyPr>
            <a:normAutofit/>
          </a:bodyPr>
          <a:lstStyle/>
          <a:p>
            <a:pPr marL="0" indent="0" algn="just">
              <a:buNone/>
            </a:pPr>
            <a:r>
              <a:rPr lang="en-US" dirty="0"/>
              <a:t> </a:t>
            </a:r>
          </a:p>
          <a:p>
            <a:endParaRPr lang="ar-IQ" dirty="0"/>
          </a:p>
        </p:txBody>
      </p:sp>
      <p:sp>
        <p:nvSpPr>
          <p:cNvPr id="6" name="مربع نص 5"/>
          <p:cNvSpPr txBox="1"/>
          <p:nvPr/>
        </p:nvSpPr>
        <p:spPr>
          <a:xfrm>
            <a:off x="609600" y="914400"/>
            <a:ext cx="7620000" cy="6001643"/>
          </a:xfrm>
          <a:prstGeom prst="rect">
            <a:avLst/>
          </a:prstGeom>
          <a:noFill/>
        </p:spPr>
        <p:txBody>
          <a:bodyPr wrap="square" rtlCol="1">
            <a:spAutoFit/>
          </a:bodyPr>
          <a:lstStyle/>
          <a:p>
            <a:pPr algn="just"/>
            <a:r>
              <a:rPr lang="en-US" sz="2400" dirty="0"/>
              <a:t>That the concept of information security has undergone several stages of development that led to the emergence of so-called information security, in the sixties computers were all that occupy the workers in the information departments, and their concern is how to implement programs and guidance and were not as busy with information security as they are concerned with the work of the devices and the concept of security revolves around to determine access or to view data by preventing outsiders from manipulating devices, the term computer security appears computer security</a:t>
            </a:r>
          </a:p>
          <a:p>
            <a:pPr algn="just"/>
            <a:r>
              <a:rPr lang="en-US" sz="2400" dirty="0"/>
              <a:t>Which means protecting computers and databases, and as a result of the expanded use of computer security devices and its processing benefits for large volumes of data, </a:t>
            </a:r>
            <a:endParaRPr lang="ar-IQ" sz="2400" dirty="0"/>
          </a:p>
        </p:txBody>
      </p:sp>
    </p:spTree>
    <p:extLst>
      <p:ext uri="{BB962C8B-B14F-4D97-AF65-F5344CB8AC3E}">
        <p14:creationId xmlns:p14="http://schemas.microsoft.com/office/powerpoint/2010/main" val="3205890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914400"/>
            <a:ext cx="7467600" cy="5559552"/>
          </a:xfrm>
        </p:spPr>
        <p:txBody>
          <a:bodyPr>
            <a:normAutofit/>
          </a:bodyPr>
          <a:lstStyle/>
          <a:p>
            <a:pPr marL="0" indent="0" algn="just">
              <a:buNone/>
            </a:pPr>
            <a:r>
              <a:rPr lang="en-US" dirty="0"/>
              <a:t> </a:t>
            </a:r>
            <a:endParaRPr lang="en-US" sz="3400" dirty="0"/>
          </a:p>
        </p:txBody>
      </p:sp>
      <p:sp>
        <p:nvSpPr>
          <p:cNvPr id="2" name="مربع نص 1"/>
          <p:cNvSpPr txBox="1"/>
          <p:nvPr/>
        </p:nvSpPr>
        <p:spPr>
          <a:xfrm>
            <a:off x="685800" y="1447800"/>
            <a:ext cx="7620000" cy="4985980"/>
          </a:xfrm>
          <a:prstGeom prst="rect">
            <a:avLst/>
          </a:prstGeom>
          <a:noFill/>
        </p:spPr>
        <p:txBody>
          <a:bodyPr wrap="square" rtlCol="1">
            <a:spAutoFit/>
          </a:bodyPr>
          <a:lstStyle/>
          <a:p>
            <a:pPr algn="just"/>
            <a:r>
              <a:rPr lang="en-US" sz="2000" dirty="0"/>
              <a:t>change interest to represent data control was accompanied by the use of data security passwords and protection. In the 1990s, the concept of data security, the simple secret of data access control, as well as the development of protection measures, was moved and the adoption of plans for additional copies of data and software away from the computer site, and in the eighties and nineties the importance of data usage has increased, and developments in the field of information technology have allowed more than one user to participate in the databases, all this led to the transition from the concept of data security to Information Security,</a:t>
            </a:r>
          </a:p>
          <a:p>
            <a:pPr algn="just"/>
            <a:r>
              <a:rPr lang="en-US" sz="2000" dirty="0"/>
              <a:t>It has become necessary to maintain information, integrity, availability and degree of reliability appropriate security measures can contribute to ensuring desired results and reduce information penetration and manipulation.</a:t>
            </a:r>
          </a:p>
          <a:p>
            <a:endParaRPr lang="ar-IQ" dirty="0"/>
          </a:p>
        </p:txBody>
      </p:sp>
    </p:spTree>
    <p:extLst>
      <p:ext uri="{BB962C8B-B14F-4D97-AF65-F5344CB8AC3E}">
        <p14:creationId xmlns:p14="http://schemas.microsoft.com/office/powerpoint/2010/main" val="921645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lnSpcReduction="10000"/>
          </a:bodyPr>
          <a:lstStyle/>
          <a:p>
            <a:pPr marL="0" indent="0" algn="just">
              <a:buNone/>
            </a:pPr>
            <a:r>
              <a:rPr lang="en-US" dirty="0"/>
              <a:t>Protecting the privacy of the internet user is part of the security on the internet, but security is not necessarily part of the protection of privacy. The concept of security on the net can be done through several steps and effective arrangements to protect your computer and your important information and protect privacy and your information is one of these steps what comes:-</a:t>
            </a:r>
          </a:p>
          <a:p>
            <a:pPr marL="0" indent="0" algn="just">
              <a:buNone/>
            </a:pPr>
            <a:r>
              <a:rPr lang="en-US" b="1" dirty="0">
                <a:solidFill>
                  <a:srgbClr val="FF0000"/>
                </a:solidFill>
              </a:rPr>
              <a:t>First</a:t>
            </a:r>
            <a:r>
              <a:rPr lang="en-US" dirty="0"/>
              <a:t>: Control the local participation files(LAN)because windows opens these files directly as a basic system, and these files are the biggest source of security threat to you because it allows anyone in the internet to access your device and share your files and information in the device.</a:t>
            </a:r>
          </a:p>
          <a:p>
            <a:pPr algn="l"/>
            <a:endParaRPr lang="ar-IQ" dirty="0"/>
          </a:p>
        </p:txBody>
      </p:sp>
    </p:spTree>
    <p:extLst>
      <p:ext uri="{BB962C8B-B14F-4D97-AF65-F5344CB8AC3E}">
        <p14:creationId xmlns:p14="http://schemas.microsoft.com/office/powerpoint/2010/main" val="2902403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85000" lnSpcReduction="20000"/>
          </a:bodyPr>
          <a:lstStyle/>
          <a:p>
            <a:pPr marL="0" indent="0" algn="l">
              <a:buNone/>
            </a:pPr>
            <a:r>
              <a:rPr lang="en-US" dirty="0"/>
              <a:t> </a:t>
            </a:r>
            <a:r>
              <a:rPr lang="en-US" b="1" dirty="0">
                <a:solidFill>
                  <a:srgbClr val="FF0000"/>
                </a:solidFill>
              </a:rPr>
              <a:t>Second</a:t>
            </a:r>
            <a:r>
              <a:rPr lang="en-US" dirty="0"/>
              <a:t>: Protect your computer by preventing others from accessing it using a special device called Smart key .</a:t>
            </a:r>
          </a:p>
          <a:p>
            <a:pPr marL="0" indent="0" algn="l">
              <a:buNone/>
            </a:pPr>
            <a:r>
              <a:rPr lang="en-US" b="1" dirty="0">
                <a:solidFill>
                  <a:srgbClr val="FF0000"/>
                </a:solidFill>
              </a:rPr>
              <a:t>Third</a:t>
            </a:r>
            <a:r>
              <a:rPr lang="en-US" dirty="0"/>
              <a:t>: Avoid downloading  any programs or files of a special operational nature from sources that are not certified.</a:t>
            </a:r>
          </a:p>
          <a:p>
            <a:pPr marL="0" indent="0" algn="l">
              <a:buNone/>
            </a:pPr>
            <a:r>
              <a:rPr lang="en-US" b="1" dirty="0">
                <a:solidFill>
                  <a:srgbClr val="FF0000"/>
                </a:solidFill>
              </a:rPr>
              <a:t>Fourth</a:t>
            </a:r>
            <a:r>
              <a:rPr lang="en-US" dirty="0"/>
              <a:t>: Avoid opening attached files in emails from unknown sources you have especially if they are of the type Com, and.bat, exe.</a:t>
            </a:r>
          </a:p>
          <a:p>
            <a:pPr marL="0" indent="0" algn="l">
              <a:buNone/>
            </a:pPr>
            <a:r>
              <a:rPr lang="en-US" b="1" dirty="0">
                <a:solidFill>
                  <a:srgbClr val="FF0000"/>
                </a:solidFill>
              </a:rPr>
              <a:t>Fifth</a:t>
            </a:r>
            <a:r>
              <a:rPr lang="en-US" dirty="0"/>
              <a:t>: If you have information that is very important or very special, use any program to encrypt your information and electronic messages.</a:t>
            </a:r>
          </a:p>
          <a:p>
            <a:pPr marL="0" indent="0" algn="l">
              <a:buNone/>
            </a:pPr>
            <a:r>
              <a:rPr lang="en-US" b="1" dirty="0">
                <a:solidFill>
                  <a:srgbClr val="FF0000"/>
                </a:solidFill>
              </a:rPr>
              <a:t>sixth</a:t>
            </a:r>
            <a:r>
              <a:rPr lang="en-US" dirty="0"/>
              <a:t> : Do not make any purchases from the Internet without making sure that you use a security server and that the lock mark is closed</a:t>
            </a:r>
          </a:p>
          <a:p>
            <a:pPr marL="0" indent="0" algn="l">
              <a:buNone/>
            </a:pPr>
            <a:r>
              <a:rPr lang="en-US" dirty="0"/>
              <a:t>in the browser as well as change : http: // to https.//</a:t>
            </a:r>
          </a:p>
          <a:p>
            <a:pPr marL="0" indent="0" algn="l">
              <a:buNone/>
            </a:pPr>
            <a:r>
              <a:rPr lang="en-US" b="1" dirty="0">
                <a:solidFill>
                  <a:srgbClr val="FF0000"/>
                </a:solidFill>
              </a:rPr>
              <a:t>Seventh</a:t>
            </a:r>
            <a:r>
              <a:rPr lang="en-US" dirty="0"/>
              <a:t>: Avoid agreeing to save username and password because if you agree, the process will make it easier for hackers to enter because they will find it stored and ready. </a:t>
            </a:r>
          </a:p>
        </p:txBody>
      </p:sp>
    </p:spTree>
    <p:extLst>
      <p:ext uri="{BB962C8B-B14F-4D97-AF65-F5344CB8AC3E}">
        <p14:creationId xmlns:p14="http://schemas.microsoft.com/office/powerpoint/2010/main" val="27485404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659</TotalTime>
  <Words>1143</Words>
  <Application>Microsoft Office PowerPoint</Application>
  <PresentationFormat>On-screen Show (4:3)</PresentationFormat>
  <Paragraphs>60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Century Schoolbook</vt:lpstr>
      <vt:lpstr>Times New Roman</vt:lpstr>
      <vt:lpstr>Wingdings</vt:lpstr>
      <vt:lpstr>Wingdings 2</vt:lpstr>
      <vt:lpstr>مشربية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Technology Project Management – Fourth Edition</dc:title>
  <dc:creator>JM</dc:creator>
  <cp:lastModifiedBy>Asaad Al hijaj</cp:lastModifiedBy>
  <cp:revision>77</cp:revision>
  <dcterms:created xsi:type="dcterms:W3CDTF">2020-06-11T20:10:18Z</dcterms:created>
  <dcterms:modified xsi:type="dcterms:W3CDTF">2022-11-09T14:07:50Z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2019-04-01T00:00:00Z</vt:filetime>
  </property>
  <property fmtid="{D5CDD505-2E9C-101B-9397-08002B2CF9AE}" pid="3" name="Creator">
    <vt:lpwstr>Microsoft® PowerPoint® 2016</vt:lpwstr>
  </property>
  <property fmtid="{D5CDD505-2E9C-101B-9397-08002B2CF9AE}" pid="4" name="LastSaved">
    <vt:filetime>2020-06-11T00:00:00Z</vt:filetime>
  </property>
</Properties>
</file>